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nton" charset="1" panose="00000500000000000000"/>
      <p:regular r:id="rId20"/>
    </p:embeddedFont>
    <p:embeddedFont>
      <p:font typeface="Inter Medium" charset="1" panose="02000503000000020004"/>
      <p:regular r:id="rId21"/>
    </p:embeddedFont>
    <p:embeddedFont>
      <p:font typeface="Inter" charset="1" panose="020B0502030000000004"/>
      <p:regular r:id="rId22"/>
    </p:embeddedFont>
    <p:embeddedFont>
      <p:font typeface="Inter Bold" charset="1" panose="020B0802030000000004"/>
      <p:regular r:id="rId23"/>
    </p:embeddedFont>
    <p:embeddedFont>
      <p:font typeface="Canva Sans Bold" charset="1" panose="020B0803030501040103"/>
      <p:regular r:id="rId24"/>
    </p:embeddedFont>
    <p:embeddedFont>
      <p:font typeface="Canva Sans" charset="1" panose="020B05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3583201" y="-5143500"/>
            <a:ext cx="10287000" cy="20574000"/>
          </a:xfrm>
          <a:custGeom>
            <a:avLst/>
            <a:gdLst/>
            <a:ahLst/>
            <a:cxnLst/>
            <a:rect r="r" b="b" t="t" l="l"/>
            <a:pathLst>
              <a:path h="20574000" w="10287000">
                <a:moveTo>
                  <a:pt x="0" y="0"/>
                </a:moveTo>
                <a:lnTo>
                  <a:pt x="10287000" y="0"/>
                </a:lnTo>
                <a:lnTo>
                  <a:pt x="10287000" y="20574000"/>
                </a:lnTo>
                <a:lnTo>
                  <a:pt x="0" y="2057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7765934" y="-2818105"/>
            <a:ext cx="2794232" cy="14602642"/>
            <a:chOff x="0" y="0"/>
            <a:chExt cx="764440" cy="39949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64440" cy="3994962"/>
            </a:xfrm>
            <a:custGeom>
              <a:avLst/>
              <a:gdLst/>
              <a:ahLst/>
              <a:cxnLst/>
              <a:rect r="r" b="b" t="t" l="l"/>
              <a:pathLst>
                <a:path h="3994962" w="764440">
                  <a:moveTo>
                    <a:pt x="0" y="0"/>
                  </a:moveTo>
                  <a:lnTo>
                    <a:pt x="764440" y="0"/>
                  </a:lnTo>
                  <a:lnTo>
                    <a:pt x="764440" y="3994962"/>
                  </a:lnTo>
                  <a:lnTo>
                    <a:pt x="0" y="3994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>
              <a:solidFill>
                <a:srgbClr val="72C3C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64440" cy="4033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562299" y="5143500"/>
            <a:ext cx="1451402" cy="4114800"/>
          </a:xfrm>
          <a:custGeom>
            <a:avLst/>
            <a:gdLst/>
            <a:ahLst/>
            <a:cxnLst/>
            <a:rect r="r" b="b" t="t" l="l"/>
            <a:pathLst>
              <a:path h="4114800" w="1451402">
                <a:moveTo>
                  <a:pt x="0" y="0"/>
                </a:moveTo>
                <a:lnTo>
                  <a:pt x="1451402" y="0"/>
                </a:lnTo>
                <a:lnTo>
                  <a:pt x="1451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725645" y="1028700"/>
            <a:ext cx="1451402" cy="4114800"/>
          </a:xfrm>
          <a:custGeom>
            <a:avLst/>
            <a:gdLst/>
            <a:ahLst/>
            <a:cxnLst/>
            <a:rect r="r" b="b" t="t" l="l"/>
            <a:pathLst>
              <a:path h="4114800" w="1451402">
                <a:moveTo>
                  <a:pt x="0" y="4114800"/>
                </a:moveTo>
                <a:lnTo>
                  <a:pt x="1451402" y="4114800"/>
                </a:lnTo>
                <a:lnTo>
                  <a:pt x="145140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6291332" y="1786445"/>
            <a:ext cx="1725713" cy="210223"/>
          </a:xfrm>
          <a:custGeom>
            <a:avLst/>
            <a:gdLst/>
            <a:ahLst/>
            <a:cxnLst/>
            <a:rect r="r" b="b" t="t" l="l"/>
            <a:pathLst>
              <a:path h="210223" w="1725713">
                <a:moveTo>
                  <a:pt x="0" y="0"/>
                </a:moveTo>
                <a:lnTo>
                  <a:pt x="1725713" y="0"/>
                </a:lnTo>
                <a:lnTo>
                  <a:pt x="1725713" y="210223"/>
                </a:lnTo>
                <a:lnTo>
                  <a:pt x="0" y="2102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270955" y="8290332"/>
            <a:ext cx="1725713" cy="210223"/>
          </a:xfrm>
          <a:custGeom>
            <a:avLst/>
            <a:gdLst/>
            <a:ahLst/>
            <a:cxnLst/>
            <a:rect r="r" b="b" t="t" l="l"/>
            <a:pathLst>
              <a:path h="210223" w="1725713">
                <a:moveTo>
                  <a:pt x="0" y="0"/>
                </a:moveTo>
                <a:lnTo>
                  <a:pt x="1725713" y="0"/>
                </a:lnTo>
                <a:lnTo>
                  <a:pt x="1725713" y="210223"/>
                </a:lnTo>
                <a:lnTo>
                  <a:pt x="0" y="2102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31543" y="3799003"/>
            <a:ext cx="13424915" cy="144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9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CATCHING THE UNUSUAL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4634" y="6147032"/>
            <a:ext cx="17158732" cy="552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4"/>
              </a:lnSpc>
              <a:spcBef>
                <a:spcPct val="0"/>
              </a:spcBef>
            </a:pPr>
            <a:r>
              <a:rPr lang="en-US" b="true" sz="3246">
                <a:solidFill>
                  <a:srgbClr val="060644"/>
                </a:solidFill>
                <a:latin typeface="Inter Medium"/>
                <a:ea typeface="Inter Medium"/>
                <a:cs typeface="Inter Medium"/>
                <a:sym typeface="Inter Medium"/>
              </a:rPr>
              <a:t>USING AI TO DETECT MONEY LAUNDRING AT AMARCORD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97409" y="7989678"/>
            <a:ext cx="289318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72C3C0"/>
                </a:solidFill>
                <a:latin typeface="Inter"/>
                <a:ea typeface="Inter"/>
                <a:cs typeface="Inter"/>
                <a:sym typeface="Inter"/>
              </a:rPr>
              <a:t>Group 10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168748"/>
            <a:ext cx="3594616" cy="2111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Musharraf Hussain 26543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Kawnain Khan 26057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Umar Khan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Muhammad Ali Mithani 25900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Hammad Shahzad 28294</a:t>
            </a: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99323" y="419878"/>
            <a:ext cx="4737517" cy="3639654"/>
          </a:xfrm>
          <a:custGeom>
            <a:avLst/>
            <a:gdLst/>
            <a:ahLst/>
            <a:cxnLst/>
            <a:rect r="r" b="b" t="t" l="l"/>
            <a:pathLst>
              <a:path h="3639654" w="4737517">
                <a:moveTo>
                  <a:pt x="0" y="0"/>
                </a:moveTo>
                <a:lnTo>
                  <a:pt x="4737517" y="0"/>
                </a:lnTo>
                <a:lnTo>
                  <a:pt x="4737517" y="3639654"/>
                </a:lnTo>
                <a:lnTo>
                  <a:pt x="0" y="3639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49605" y="4660078"/>
            <a:ext cx="4786948" cy="4184997"/>
          </a:xfrm>
          <a:custGeom>
            <a:avLst/>
            <a:gdLst/>
            <a:ahLst/>
            <a:cxnLst/>
            <a:rect r="r" b="b" t="t" l="l"/>
            <a:pathLst>
              <a:path h="4184997" w="4786948">
                <a:moveTo>
                  <a:pt x="0" y="0"/>
                </a:moveTo>
                <a:lnTo>
                  <a:pt x="4786949" y="0"/>
                </a:lnTo>
                <a:lnTo>
                  <a:pt x="4786949" y="4184997"/>
                </a:lnTo>
                <a:lnTo>
                  <a:pt x="0" y="4184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1978" y="5143500"/>
            <a:ext cx="4283122" cy="3502796"/>
          </a:xfrm>
          <a:custGeom>
            <a:avLst/>
            <a:gdLst/>
            <a:ahLst/>
            <a:cxnLst/>
            <a:rect r="r" b="b" t="t" l="l"/>
            <a:pathLst>
              <a:path h="3502796" w="4283122">
                <a:moveTo>
                  <a:pt x="0" y="0"/>
                </a:moveTo>
                <a:lnTo>
                  <a:pt x="4283121" y="0"/>
                </a:lnTo>
                <a:lnTo>
                  <a:pt x="4283121" y="3502796"/>
                </a:lnTo>
                <a:lnTo>
                  <a:pt x="0" y="3502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1978" y="419878"/>
            <a:ext cx="4283122" cy="3335481"/>
          </a:xfrm>
          <a:custGeom>
            <a:avLst/>
            <a:gdLst/>
            <a:ahLst/>
            <a:cxnLst/>
            <a:rect r="r" b="b" t="t" l="l"/>
            <a:pathLst>
              <a:path h="3335481" w="4283122">
                <a:moveTo>
                  <a:pt x="0" y="0"/>
                </a:moveTo>
                <a:lnTo>
                  <a:pt x="4283121" y="0"/>
                </a:lnTo>
                <a:lnTo>
                  <a:pt x="4283121" y="3335481"/>
                </a:lnTo>
                <a:lnTo>
                  <a:pt x="0" y="3335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44036" y="834368"/>
            <a:ext cx="5228656" cy="881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3"/>
              </a:lnSpc>
              <a:spcBef>
                <a:spcPct val="0"/>
              </a:spcBef>
            </a:pPr>
            <a:r>
              <a:rPr lang="en-US" sz="17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 A DIFFERENT TREE, HOWEVER, THE FEATURE DOES NOT ISOLATE THE ANOMALY IN THE FIRST SPLIT.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20950" y="2201605"/>
            <a:ext cx="5228656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END UP WITH SUCH A TREE WHERE THERE ARE 2 NODES, ONE ON THE LEFT CONTAINING NORMAL DATA POINTS AND ONE ON THE RIGHT CONTAINING THE ANOMALY WITH A FEW DATA POINTS AND THIS NEEDS TO BE ISOLATED FURTHER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44036" y="5430469"/>
            <a:ext cx="4786948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FURTHER ISOLATION IS DONE SO THAT EACH LEFT CONTAINS A SINGLE DATA POINT FROM THE INITIAL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20950" y="7418760"/>
            <a:ext cx="4786948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SINCE OUR SECOND ITERATION MANAGES TO ISOLATE THE OUTLIER, ITS DECISION TREE WOULD LOOK LIKE THIS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60216" y="9407050"/>
            <a:ext cx="13967569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COULD HAVE A DIFFERENT DIMENSION FOR THE THIRD DECISION TREE WHICH MAY REQUIRE FURTHER SPLIT AND SO ON UNTIL MAXIMUM DEPTH IS REACH OR EACH NODE HAS ONLY ONE INSTANCE.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849" y="30688"/>
            <a:ext cx="436257" cy="70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0"/>
              </a:lnSpc>
              <a:spcBef>
                <a:spcPct val="0"/>
              </a:spcBef>
            </a:pPr>
            <a:r>
              <a:rPr lang="en-US" b="true" sz="41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38351" y="326521"/>
            <a:ext cx="441194" cy="70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0"/>
              </a:lnSpc>
              <a:spcBef>
                <a:spcPct val="0"/>
              </a:spcBef>
            </a:pPr>
            <a:r>
              <a:rPr lang="en-US" b="true" sz="41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</a:t>
            </a:r>
          </a:p>
        </p:txBody>
      </p:sp>
      <p:sp>
        <p:nvSpPr>
          <p:cNvPr name="TextBox 13" id="13"/>
          <p:cNvSpPr txBox="true"/>
          <p:nvPr/>
        </p:nvSpPr>
        <p:spPr>
          <a:xfrm rot="60000">
            <a:off x="-77102" y="4758769"/>
            <a:ext cx="879489" cy="70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0"/>
              </a:lnSpc>
              <a:spcBef>
                <a:spcPct val="0"/>
              </a:spcBef>
            </a:pPr>
            <a:r>
              <a:rPr lang="en-US" b="true" sz="41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</a:t>
            </a:r>
          </a:p>
        </p:txBody>
      </p:sp>
      <p:sp>
        <p:nvSpPr>
          <p:cNvPr name="TextBox 14" id="14"/>
          <p:cNvSpPr txBox="true"/>
          <p:nvPr/>
        </p:nvSpPr>
        <p:spPr>
          <a:xfrm rot="60000">
            <a:off x="12154131" y="4847742"/>
            <a:ext cx="879489" cy="70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0"/>
              </a:lnSpc>
              <a:spcBef>
                <a:spcPct val="0"/>
              </a:spcBef>
            </a:pPr>
            <a:r>
              <a:rPr lang="en-US" b="true" sz="41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62707" y="-15430"/>
            <a:ext cx="10325293" cy="6213729"/>
            <a:chOff x="0" y="0"/>
            <a:chExt cx="2719419" cy="16365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19419" cy="1636538"/>
            </a:xfrm>
            <a:custGeom>
              <a:avLst/>
              <a:gdLst/>
              <a:ahLst/>
              <a:cxnLst/>
              <a:rect r="r" b="b" t="t" l="l"/>
              <a:pathLst>
                <a:path h="1636538" w="2719419">
                  <a:moveTo>
                    <a:pt x="0" y="0"/>
                  </a:moveTo>
                  <a:lnTo>
                    <a:pt x="2719419" y="0"/>
                  </a:lnTo>
                  <a:lnTo>
                    <a:pt x="2719419" y="1636538"/>
                  </a:lnTo>
                  <a:lnTo>
                    <a:pt x="0" y="1636538"/>
                  </a:lnTo>
                  <a:close/>
                </a:path>
              </a:pathLst>
            </a:custGeom>
            <a:solidFill>
              <a:srgbClr val="72C3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19419" cy="1674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1745876" y="47625"/>
            <a:ext cx="7866417" cy="1044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64"/>
              </a:lnSpc>
            </a:pPr>
            <a:r>
              <a:rPr lang="en-US" sz="7200">
                <a:solidFill>
                  <a:srgbClr val="060644"/>
                </a:solidFill>
                <a:latin typeface="Anton"/>
                <a:ea typeface="Anton"/>
                <a:cs typeface="Anton"/>
                <a:sym typeface="Anton"/>
              </a:rPr>
              <a:t>SCATTER PLOT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981757" y="79278"/>
            <a:ext cx="10325293" cy="6119020"/>
            <a:chOff x="0" y="0"/>
            <a:chExt cx="1387310" cy="8221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87310" cy="822154"/>
            </a:xfrm>
            <a:custGeom>
              <a:avLst/>
              <a:gdLst/>
              <a:ahLst/>
              <a:cxnLst/>
              <a:rect r="r" b="b" t="t" l="l"/>
              <a:pathLst>
                <a:path h="822154" w="1387310">
                  <a:moveTo>
                    <a:pt x="0" y="0"/>
                  </a:moveTo>
                  <a:lnTo>
                    <a:pt x="1387310" y="0"/>
                  </a:lnTo>
                  <a:lnTo>
                    <a:pt x="1387310" y="822154"/>
                  </a:lnTo>
                  <a:lnTo>
                    <a:pt x="0" y="822154"/>
                  </a:lnTo>
                  <a:close/>
                </a:path>
              </a:pathLst>
            </a:custGeom>
            <a:blipFill>
              <a:blip r:embed="rId2"/>
              <a:stretch>
                <a:fillRect l="-1757" t="0" r="-175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91049" y="6306270"/>
            <a:ext cx="17000071" cy="398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2"/>
              </a:lnSpc>
            </a:pPr>
            <a:r>
              <a:rPr lang="en-US" sz="2066">
                <a:solidFill>
                  <a:srgbClr val="060644"/>
                </a:solidFill>
                <a:latin typeface="Canva Sans"/>
                <a:ea typeface="Canva Sans"/>
                <a:cs typeface="Canva Sans"/>
                <a:sym typeface="Canva Sans"/>
              </a:rPr>
              <a:t>We created a sample code for our understanding in a python environment, using the swimwear company’s as a basis and limiting the transactions to within 500k, and flagging the rest as anomalies. </a:t>
            </a:r>
          </a:p>
          <a:p>
            <a:pPr algn="ctr">
              <a:lnSpc>
                <a:spcPts val="2892"/>
              </a:lnSpc>
            </a:pPr>
          </a:p>
          <a:p>
            <a:pPr algn="ctr">
              <a:lnSpc>
                <a:spcPts val="2892"/>
              </a:lnSpc>
            </a:pPr>
            <a:r>
              <a:rPr lang="en-US" sz="2066">
                <a:solidFill>
                  <a:srgbClr val="060644"/>
                </a:solidFill>
                <a:latin typeface="Canva Sans"/>
                <a:ea typeface="Canva Sans"/>
                <a:cs typeface="Canva Sans"/>
                <a:sym typeface="Canva Sans"/>
              </a:rPr>
              <a:t>As we see from our scatter plot there are about 5 red dots, representing anomalies, while the rest are all flagged green, representing normal points.</a:t>
            </a:r>
          </a:p>
          <a:p>
            <a:pPr algn="ctr">
              <a:lnSpc>
                <a:spcPts val="2892"/>
              </a:lnSpc>
            </a:pPr>
          </a:p>
          <a:p>
            <a:pPr algn="ctr">
              <a:lnSpc>
                <a:spcPts val="2892"/>
              </a:lnSpc>
            </a:pPr>
            <a:r>
              <a:rPr lang="en-US" sz="2066">
                <a:solidFill>
                  <a:srgbClr val="060644"/>
                </a:solidFill>
                <a:latin typeface="Canva Sans"/>
                <a:ea typeface="Canva Sans"/>
                <a:cs typeface="Canva Sans"/>
                <a:sym typeface="Canva Sans"/>
              </a:rPr>
              <a:t>While there are 2 unexpected outputs flagged incorrectly, most of the points, i.e. 4 anomalies are correctly detected and 1 is incorrectly flagged as an anomaly while 1 anomaly is incorrectly flagged as a normal data point. </a:t>
            </a:r>
          </a:p>
          <a:p>
            <a:pPr algn="ctr">
              <a:lnSpc>
                <a:spcPts val="2892"/>
              </a:lnSpc>
            </a:pPr>
          </a:p>
          <a:p>
            <a:pPr algn="ctr">
              <a:lnSpc>
                <a:spcPts val="2892"/>
              </a:lnSpc>
              <a:spcBef>
                <a:spcPct val="0"/>
              </a:spcBef>
            </a:pPr>
            <a:r>
              <a:rPr lang="en-US" sz="2066">
                <a:solidFill>
                  <a:srgbClr val="060644"/>
                </a:solidFill>
                <a:latin typeface="Canva Sans"/>
                <a:ea typeface="Canva Sans"/>
                <a:cs typeface="Canva Sans"/>
                <a:sym typeface="Canva Sans"/>
              </a:rPr>
              <a:t>Further iterations are required to fully visualize it but this does give us a good picture into how our actual product would work to detect potential money laundering transactions effectively and efficiently using AI and machine learning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1092327"/>
            <a:ext cx="5593457" cy="4931984"/>
          </a:xfrm>
          <a:custGeom>
            <a:avLst/>
            <a:gdLst/>
            <a:ahLst/>
            <a:cxnLst/>
            <a:rect r="r" b="b" t="t" l="l"/>
            <a:pathLst>
              <a:path h="4931984" w="5593457">
                <a:moveTo>
                  <a:pt x="0" y="0"/>
                </a:moveTo>
                <a:lnTo>
                  <a:pt x="5593457" y="0"/>
                </a:lnTo>
                <a:lnTo>
                  <a:pt x="5593457" y="4931984"/>
                </a:lnTo>
                <a:lnTo>
                  <a:pt x="0" y="4931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831" r="-10060" b="-11123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52630" y="468411"/>
            <a:ext cx="5692850" cy="5116449"/>
          </a:xfrm>
          <a:custGeom>
            <a:avLst/>
            <a:gdLst/>
            <a:ahLst/>
            <a:cxnLst/>
            <a:rect r="r" b="b" t="t" l="l"/>
            <a:pathLst>
              <a:path h="5116449" w="5692850">
                <a:moveTo>
                  <a:pt x="0" y="0"/>
                </a:moveTo>
                <a:lnTo>
                  <a:pt x="5692850" y="0"/>
                </a:lnTo>
                <a:lnTo>
                  <a:pt x="5692850" y="5116449"/>
                </a:lnTo>
                <a:lnTo>
                  <a:pt x="0" y="511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64938" y="3475163"/>
            <a:ext cx="1561084" cy="3086100"/>
            <a:chOff x="0" y="0"/>
            <a:chExt cx="41115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1150" cy="812800"/>
            </a:xfrm>
            <a:custGeom>
              <a:avLst/>
              <a:gdLst/>
              <a:ahLst/>
              <a:cxnLst/>
              <a:rect r="r" b="b" t="t" l="l"/>
              <a:pathLst>
                <a:path h="812800" w="411150">
                  <a:moveTo>
                    <a:pt x="0" y="0"/>
                  </a:moveTo>
                  <a:lnTo>
                    <a:pt x="411150" y="0"/>
                  </a:lnTo>
                  <a:lnTo>
                    <a:pt x="41115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2C3C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115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573625" y="1028700"/>
            <a:ext cx="1451402" cy="4114800"/>
          </a:xfrm>
          <a:custGeom>
            <a:avLst/>
            <a:gdLst/>
            <a:ahLst/>
            <a:cxnLst/>
            <a:rect r="r" b="b" t="t" l="l"/>
            <a:pathLst>
              <a:path h="4114800" w="1451402">
                <a:moveTo>
                  <a:pt x="0" y="0"/>
                </a:moveTo>
                <a:lnTo>
                  <a:pt x="1451402" y="0"/>
                </a:lnTo>
                <a:lnTo>
                  <a:pt x="1451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1028700"/>
            <a:ext cx="1028700" cy="3086100"/>
            <a:chOff x="0" y="0"/>
            <a:chExt cx="270933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0933" cy="812800"/>
            </a:xfrm>
            <a:custGeom>
              <a:avLst/>
              <a:gdLst/>
              <a:ahLst/>
              <a:cxnLst/>
              <a:rect r="r" b="b" t="t" l="l"/>
              <a:pathLst>
                <a:path h="81280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2C3C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093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90446" y="1076325"/>
            <a:ext cx="6467251" cy="206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64"/>
              </a:lnSpc>
            </a:pPr>
            <a:r>
              <a:rPr lang="en-US" sz="7200">
                <a:solidFill>
                  <a:srgbClr val="060644"/>
                </a:solidFill>
                <a:latin typeface="Anton"/>
                <a:ea typeface="Anton"/>
                <a:cs typeface="Anton"/>
                <a:sym typeface="Anton"/>
              </a:rPr>
              <a:t>ADVANTAGES OF ISOLATION FOREST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0360" y="4057650"/>
            <a:ext cx="6467251" cy="2273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674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1. W</a:t>
            </a:r>
            <a:r>
              <a:rPr lang="en-US" b="true" sz="267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orks Well with Unlabeled Data</a:t>
            </a:r>
          </a:p>
          <a:p>
            <a:pPr algn="l" marL="447889" indent="-223945" lvl="1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 need for pre-labeled fraud cases.</a:t>
            </a:r>
          </a:p>
          <a:p>
            <a:pPr algn="l" marL="447889" indent="-223945" lvl="1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Perfect for Amarcord’s situation where suspicious transactions may not yet be confirmed as money laundering.</a:t>
            </a:r>
          </a:p>
          <a:p>
            <a:pPr algn="l">
              <a:lnSpc>
                <a:spcPts val="2904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900360" y="6984930"/>
            <a:ext cx="6467251" cy="274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674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2. Efficient f</a:t>
            </a:r>
            <a:r>
              <a:rPr lang="en-US" b="true" sz="267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or High-Dimensional a</a:t>
            </a:r>
            <a:r>
              <a:rPr lang="en-US" b="true" sz="267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nd Large Datasets</a:t>
            </a:r>
          </a:p>
          <a:p>
            <a:pPr algn="l" marL="446913" indent="-223457" lvl="1">
              <a:lnSpc>
                <a:spcPts val="2898"/>
              </a:lnSpc>
              <a:buFont typeface="Arial"/>
              <a:buChar char="•"/>
            </a:pPr>
            <a:r>
              <a:rPr lang="en-US" sz="207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Handles large volumes of transaction data quickly.</a:t>
            </a:r>
          </a:p>
          <a:p>
            <a:pPr algn="l" marL="446913" indent="-223457" lvl="1">
              <a:lnSpc>
                <a:spcPts val="2898"/>
              </a:lnSpc>
              <a:buFont typeface="Arial"/>
              <a:buChar char="•"/>
            </a:pPr>
            <a:r>
              <a:rPr lang="en-US" sz="207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Scales well — making it ideal for a bank analyzing thousands of accounts.</a:t>
            </a:r>
          </a:p>
          <a:p>
            <a:pPr algn="l">
              <a:lnSpc>
                <a:spcPts val="289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482649" y="4057650"/>
            <a:ext cx="6749980" cy="299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674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3. Effective at </a:t>
            </a:r>
            <a:r>
              <a:rPr lang="en-US" b="true" sz="267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Detecting R</a:t>
            </a:r>
            <a:r>
              <a:rPr lang="en-US" b="true" sz="267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are Anomalies</a:t>
            </a:r>
          </a:p>
          <a:p>
            <a:pPr algn="l" marL="446913" indent="-223457" lvl="1">
              <a:lnSpc>
                <a:spcPts val="2898"/>
              </a:lnSpc>
              <a:buFont typeface="Arial"/>
              <a:buChar char="•"/>
            </a:pPr>
            <a:r>
              <a:rPr lang="en-US" sz="207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Since money l</a:t>
            </a:r>
            <a:r>
              <a:rPr lang="en-US" sz="207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aundering is rare compared to normal transactions, Isolation Forest is built to spot the needle in a haystack.</a:t>
            </a:r>
          </a:p>
          <a:p>
            <a:pPr algn="l" marL="446913" indent="-223457" lvl="1">
              <a:lnSpc>
                <a:spcPts val="2898"/>
              </a:lnSpc>
              <a:buFont typeface="Arial"/>
              <a:buChar char="•"/>
            </a:pPr>
            <a:r>
              <a:rPr lang="en-US" sz="207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It isolates outliers instead of profiling normal behavior, which is useful in unpredictable fraud scenarios.</a:t>
            </a:r>
          </a:p>
          <a:p>
            <a:pPr algn="l">
              <a:lnSpc>
                <a:spcPts val="289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482649" y="6984930"/>
            <a:ext cx="6749980" cy="227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674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4. Int</a:t>
            </a:r>
            <a:r>
              <a:rPr lang="en-US" b="true" sz="267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erpret</a:t>
            </a:r>
            <a:r>
              <a:rPr lang="en-US" b="true" sz="267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able Anomaly </a:t>
            </a:r>
            <a:r>
              <a:rPr lang="en-US" b="true" sz="267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Scores</a:t>
            </a:r>
          </a:p>
          <a:p>
            <a:pPr algn="l" marL="447889" indent="-223945" lvl="1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Ass</a:t>
            </a:r>
            <a:r>
              <a:rPr lang="en-US" sz="20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igns a score to each transaction or customer indicating how anomalous it is.</a:t>
            </a:r>
          </a:p>
          <a:p>
            <a:pPr algn="l" marL="447889" indent="-223945" lvl="1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Easy for compliance teams to review and prioritize high-risk cases.</a:t>
            </a:r>
          </a:p>
          <a:p>
            <a:pPr algn="l">
              <a:lnSpc>
                <a:spcPts val="2898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52630" y="468411"/>
            <a:ext cx="5692850" cy="5116449"/>
          </a:xfrm>
          <a:custGeom>
            <a:avLst/>
            <a:gdLst/>
            <a:ahLst/>
            <a:cxnLst/>
            <a:rect r="r" b="b" t="t" l="l"/>
            <a:pathLst>
              <a:path h="5116449" w="5692850">
                <a:moveTo>
                  <a:pt x="0" y="0"/>
                </a:moveTo>
                <a:lnTo>
                  <a:pt x="5692850" y="0"/>
                </a:lnTo>
                <a:lnTo>
                  <a:pt x="5692850" y="5116449"/>
                </a:lnTo>
                <a:lnTo>
                  <a:pt x="0" y="511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64938" y="3475163"/>
            <a:ext cx="1561084" cy="3086100"/>
            <a:chOff x="0" y="0"/>
            <a:chExt cx="41115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1150" cy="812800"/>
            </a:xfrm>
            <a:custGeom>
              <a:avLst/>
              <a:gdLst/>
              <a:ahLst/>
              <a:cxnLst/>
              <a:rect r="r" b="b" t="t" l="l"/>
              <a:pathLst>
                <a:path h="812800" w="411150">
                  <a:moveTo>
                    <a:pt x="0" y="0"/>
                  </a:moveTo>
                  <a:lnTo>
                    <a:pt x="411150" y="0"/>
                  </a:lnTo>
                  <a:lnTo>
                    <a:pt x="41115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2C3C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115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573625" y="1028700"/>
            <a:ext cx="1451402" cy="4114800"/>
          </a:xfrm>
          <a:custGeom>
            <a:avLst/>
            <a:gdLst/>
            <a:ahLst/>
            <a:cxnLst/>
            <a:rect r="r" b="b" t="t" l="l"/>
            <a:pathLst>
              <a:path h="4114800" w="1451402">
                <a:moveTo>
                  <a:pt x="0" y="0"/>
                </a:moveTo>
                <a:lnTo>
                  <a:pt x="1451402" y="0"/>
                </a:lnTo>
                <a:lnTo>
                  <a:pt x="1451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1028700"/>
            <a:ext cx="1028700" cy="3086100"/>
            <a:chOff x="0" y="0"/>
            <a:chExt cx="270933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0933" cy="812800"/>
            </a:xfrm>
            <a:custGeom>
              <a:avLst/>
              <a:gdLst/>
              <a:ahLst/>
              <a:cxnLst/>
              <a:rect r="r" b="b" t="t" l="l"/>
              <a:pathLst>
                <a:path h="81280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2C3C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093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90446" y="1076325"/>
            <a:ext cx="6467251" cy="206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64"/>
              </a:lnSpc>
            </a:pPr>
            <a:r>
              <a:rPr lang="en-US" sz="7200">
                <a:solidFill>
                  <a:srgbClr val="060644"/>
                </a:solidFill>
                <a:latin typeface="Anton"/>
                <a:ea typeface="Anton"/>
                <a:cs typeface="Anton"/>
                <a:sym typeface="Anton"/>
              </a:rPr>
              <a:t>MORE</a:t>
            </a:r>
          </a:p>
          <a:p>
            <a:pPr algn="l">
              <a:lnSpc>
                <a:spcPts val="8064"/>
              </a:lnSpc>
            </a:pPr>
            <a:r>
              <a:rPr lang="en-US" sz="7200">
                <a:solidFill>
                  <a:srgbClr val="060644"/>
                </a:solidFill>
                <a:latin typeface="Anton"/>
                <a:ea typeface="Anton"/>
                <a:cs typeface="Anton"/>
                <a:sym typeface="Anton"/>
              </a:rPr>
              <a:t>ADVANTAGES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0360" y="4057650"/>
            <a:ext cx="6467251" cy="2273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674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5. R</a:t>
            </a:r>
            <a:r>
              <a:rPr lang="en-US" b="true" sz="267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obust to Irrelevant Features</a:t>
            </a:r>
          </a:p>
          <a:p>
            <a:pPr algn="l" marL="447889" indent="-223945" lvl="1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Less</a:t>
            </a:r>
            <a:r>
              <a:rPr lang="en-US" sz="20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sensitive to noisy or uninformative variables.</a:t>
            </a:r>
          </a:p>
          <a:p>
            <a:pPr algn="l" marL="447889" indent="-223945" lvl="1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Helps when the data includes complex financial attributes that may not all be useful.</a:t>
            </a:r>
          </a:p>
          <a:p>
            <a:pPr algn="l">
              <a:lnSpc>
                <a:spcPts val="2904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900360" y="6984930"/>
            <a:ext cx="6467251" cy="191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674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6. No Need f</a:t>
            </a:r>
            <a:r>
              <a:rPr lang="en-US" b="true" sz="267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or Data Normalization</a:t>
            </a:r>
          </a:p>
          <a:p>
            <a:pPr algn="l" marL="447889" indent="-223945" lvl="1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Unlike many ML models, Isolation Forest doesn’t require scaling or normalization of features.</a:t>
            </a:r>
          </a:p>
          <a:p>
            <a:pPr algn="l" marL="447889" indent="-223945" lvl="1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This saves preprocessing time and effort.</a:t>
            </a:r>
          </a:p>
          <a:p>
            <a:pPr algn="l">
              <a:lnSpc>
                <a:spcPts val="289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482649" y="4057650"/>
            <a:ext cx="6749980" cy="227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674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7. Fast to Tra</a:t>
            </a:r>
            <a:r>
              <a:rPr lang="en-US" b="true" sz="267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 </a:t>
            </a:r>
            <a:r>
              <a:rPr lang="en-US" b="true" sz="267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and Tune</a:t>
            </a:r>
          </a:p>
          <a:p>
            <a:pPr algn="l" marL="446913" indent="-223457" lvl="1">
              <a:lnSpc>
                <a:spcPts val="2898"/>
              </a:lnSpc>
              <a:buFont typeface="Arial"/>
              <a:buChar char="•"/>
            </a:pPr>
            <a:r>
              <a:rPr lang="en-US" sz="207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Quick to </a:t>
            </a:r>
            <a:r>
              <a:rPr lang="en-US" sz="207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deploy for real-time or near-real-time analysis.</a:t>
            </a:r>
          </a:p>
          <a:p>
            <a:pPr algn="l" marL="446913" indent="-223457" lvl="1">
              <a:lnSpc>
                <a:spcPts val="2898"/>
              </a:lnSpc>
              <a:buFont typeface="Arial"/>
              <a:buChar char="•"/>
            </a:pPr>
            <a:r>
              <a:rPr lang="en-US" sz="207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Great for a pilot study where time and resources are limited.</a:t>
            </a:r>
          </a:p>
          <a:p>
            <a:pPr algn="l">
              <a:lnSpc>
                <a:spcPts val="2898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3798408" y="988939"/>
            <a:ext cx="2769708" cy="8309123"/>
            <a:chOff x="0" y="0"/>
            <a:chExt cx="27093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812800"/>
            </a:xfrm>
            <a:custGeom>
              <a:avLst/>
              <a:gdLst/>
              <a:ahLst/>
              <a:cxnLst/>
              <a:rect r="r" b="b" t="t" l="l"/>
              <a:pathLst>
                <a:path h="81280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2C3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03935" y="4420061"/>
            <a:ext cx="6158653" cy="129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4"/>
              </a:lnSpc>
              <a:spcBef>
                <a:spcPct val="0"/>
              </a:spcBef>
            </a:pPr>
            <a:r>
              <a:rPr lang="en-US" b="true" sz="7538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562299" y="5143500"/>
            <a:ext cx="1451402" cy="4114800"/>
          </a:xfrm>
          <a:custGeom>
            <a:avLst/>
            <a:gdLst/>
            <a:ahLst/>
            <a:cxnLst/>
            <a:rect r="r" b="b" t="t" l="l"/>
            <a:pathLst>
              <a:path h="4114800" w="1451402">
                <a:moveTo>
                  <a:pt x="0" y="0"/>
                </a:moveTo>
                <a:lnTo>
                  <a:pt x="1451402" y="0"/>
                </a:lnTo>
                <a:lnTo>
                  <a:pt x="1451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725645" y="1028700"/>
            <a:ext cx="1451402" cy="4114800"/>
          </a:xfrm>
          <a:custGeom>
            <a:avLst/>
            <a:gdLst/>
            <a:ahLst/>
            <a:cxnLst/>
            <a:rect r="r" b="b" t="t" l="l"/>
            <a:pathLst>
              <a:path h="4114800" w="1451402">
                <a:moveTo>
                  <a:pt x="0" y="4114800"/>
                </a:moveTo>
                <a:lnTo>
                  <a:pt x="1451402" y="4114800"/>
                </a:lnTo>
                <a:lnTo>
                  <a:pt x="145140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6291332" y="1786445"/>
            <a:ext cx="1725713" cy="210223"/>
          </a:xfrm>
          <a:custGeom>
            <a:avLst/>
            <a:gdLst/>
            <a:ahLst/>
            <a:cxnLst/>
            <a:rect r="r" b="b" t="t" l="l"/>
            <a:pathLst>
              <a:path h="210223" w="1725713">
                <a:moveTo>
                  <a:pt x="0" y="0"/>
                </a:moveTo>
                <a:lnTo>
                  <a:pt x="1725713" y="0"/>
                </a:lnTo>
                <a:lnTo>
                  <a:pt x="1725713" y="210223"/>
                </a:lnTo>
                <a:lnTo>
                  <a:pt x="0" y="210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270955" y="8290332"/>
            <a:ext cx="1725713" cy="210223"/>
          </a:xfrm>
          <a:custGeom>
            <a:avLst/>
            <a:gdLst/>
            <a:ahLst/>
            <a:cxnLst/>
            <a:rect r="r" b="b" t="t" l="l"/>
            <a:pathLst>
              <a:path h="210223" w="1725713">
                <a:moveTo>
                  <a:pt x="0" y="0"/>
                </a:moveTo>
                <a:lnTo>
                  <a:pt x="1725713" y="0"/>
                </a:lnTo>
                <a:lnTo>
                  <a:pt x="1725713" y="210223"/>
                </a:lnTo>
                <a:lnTo>
                  <a:pt x="0" y="210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173" y="739785"/>
            <a:ext cx="15657653" cy="8807430"/>
          </a:xfrm>
          <a:custGeom>
            <a:avLst/>
            <a:gdLst/>
            <a:ahLst/>
            <a:cxnLst/>
            <a:rect r="r" b="b" t="t" l="l"/>
            <a:pathLst>
              <a:path h="8807430" w="15657653">
                <a:moveTo>
                  <a:pt x="0" y="0"/>
                </a:moveTo>
                <a:lnTo>
                  <a:pt x="15657654" y="0"/>
                </a:lnTo>
                <a:lnTo>
                  <a:pt x="15657654" y="8807430"/>
                </a:lnTo>
                <a:lnTo>
                  <a:pt x="0" y="8807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888223" y="8015369"/>
            <a:ext cx="5371077" cy="124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3"/>
              </a:lnSpc>
            </a:pPr>
            <a:r>
              <a:rPr lang="en-US" sz="722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OUT OF CONTEXT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5430"/>
            <a:ext cx="7170223" cy="10302430"/>
            <a:chOff x="0" y="0"/>
            <a:chExt cx="1110855" cy="1596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0855" cy="1596116"/>
            </a:xfrm>
            <a:custGeom>
              <a:avLst/>
              <a:gdLst/>
              <a:ahLst/>
              <a:cxnLst/>
              <a:rect r="r" b="b" t="t" l="l"/>
              <a:pathLst>
                <a:path h="1596116" w="1110855">
                  <a:moveTo>
                    <a:pt x="0" y="0"/>
                  </a:moveTo>
                  <a:lnTo>
                    <a:pt x="1110855" y="0"/>
                  </a:lnTo>
                  <a:lnTo>
                    <a:pt x="1110855" y="1596116"/>
                  </a:lnTo>
                  <a:lnTo>
                    <a:pt x="0" y="1596116"/>
                  </a:lnTo>
                  <a:close/>
                </a:path>
              </a:pathLst>
            </a:custGeom>
            <a:blipFill>
              <a:blip r:embed="rId2"/>
              <a:stretch>
                <a:fillRect l="-67232" t="0" r="-4842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99142" y="-15430"/>
            <a:ext cx="542162" cy="10302430"/>
            <a:chOff x="0" y="0"/>
            <a:chExt cx="142792" cy="27133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792" cy="2713397"/>
            </a:xfrm>
            <a:custGeom>
              <a:avLst/>
              <a:gdLst/>
              <a:ahLst/>
              <a:cxnLst/>
              <a:rect r="r" b="b" t="t" l="l"/>
              <a:pathLst>
                <a:path h="2713397" w="142792">
                  <a:moveTo>
                    <a:pt x="0" y="0"/>
                  </a:moveTo>
                  <a:lnTo>
                    <a:pt x="142792" y="0"/>
                  </a:lnTo>
                  <a:lnTo>
                    <a:pt x="142792" y="2713397"/>
                  </a:lnTo>
                  <a:lnTo>
                    <a:pt x="0" y="2713397"/>
                  </a:lnTo>
                  <a:close/>
                </a:path>
              </a:pathLst>
            </a:custGeom>
            <a:solidFill>
              <a:srgbClr val="72C3C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2792" cy="2751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562299" y="-399354"/>
            <a:ext cx="1451402" cy="4114800"/>
          </a:xfrm>
          <a:custGeom>
            <a:avLst/>
            <a:gdLst/>
            <a:ahLst/>
            <a:cxnLst/>
            <a:rect r="r" b="b" t="t" l="l"/>
            <a:pathLst>
              <a:path h="4114800" w="1451402">
                <a:moveTo>
                  <a:pt x="0" y="0"/>
                </a:moveTo>
                <a:lnTo>
                  <a:pt x="1451402" y="0"/>
                </a:lnTo>
                <a:lnTo>
                  <a:pt x="1451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1028700"/>
            <a:ext cx="1028700" cy="3086100"/>
            <a:chOff x="0" y="0"/>
            <a:chExt cx="270933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812800"/>
            </a:xfrm>
            <a:custGeom>
              <a:avLst/>
              <a:gdLst/>
              <a:ahLst/>
              <a:cxnLst/>
              <a:rect r="r" b="b" t="t" l="l"/>
              <a:pathLst>
                <a:path h="81280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2C3C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064279" y="1159507"/>
            <a:ext cx="6467251" cy="1044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64"/>
              </a:lnSpc>
            </a:pPr>
            <a:r>
              <a:rPr lang="en-US" sz="7200">
                <a:solidFill>
                  <a:srgbClr val="060644"/>
                </a:solidFill>
                <a:latin typeface="Anton"/>
                <a:ea typeface="Anton"/>
                <a:cs typeface="Anton"/>
                <a:sym typeface="Anton"/>
              </a:rPr>
              <a:t>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64279" y="2994893"/>
            <a:ext cx="9498020" cy="5339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7434" indent="-333717" lvl="1">
              <a:lnSpc>
                <a:spcPts val="3895"/>
              </a:lnSpc>
              <a:buFont typeface="Arial"/>
              <a:buChar char="•"/>
            </a:pPr>
            <a:r>
              <a:rPr lang="en-US" b="true" sz="3091">
                <a:solidFill>
                  <a:srgbClr val="060644"/>
                </a:solidFill>
                <a:latin typeface="Inter Bold"/>
                <a:ea typeface="Inter Bold"/>
                <a:cs typeface="Inter Bold"/>
                <a:sym typeface="Inter Bold"/>
              </a:rPr>
              <a:t>Amarcord is a $40 billion asset regional bank holding company headquartered in New Orleans, Louisiana.</a:t>
            </a:r>
          </a:p>
          <a:p>
            <a:pPr algn="l">
              <a:lnSpc>
                <a:spcPts val="3895"/>
              </a:lnSpc>
            </a:pPr>
          </a:p>
          <a:p>
            <a:pPr algn="l" marL="667434" indent="-333717" lvl="1">
              <a:lnSpc>
                <a:spcPts val="3895"/>
              </a:lnSpc>
              <a:buFont typeface="Arial"/>
              <a:buChar char="•"/>
            </a:pPr>
            <a:r>
              <a:rPr lang="en-US" b="true" sz="3091">
                <a:solidFill>
                  <a:srgbClr val="060644"/>
                </a:solidFill>
                <a:latin typeface="Inter Bold"/>
                <a:ea typeface="Inter Bold"/>
                <a:cs typeface="Inter Bold"/>
                <a:sym typeface="Inter Bold"/>
              </a:rPr>
              <a:t>Amarcord provides various services such as consumer banking, equipment leasing, and investment banking services.</a:t>
            </a:r>
          </a:p>
          <a:p>
            <a:pPr algn="l">
              <a:lnSpc>
                <a:spcPts val="3895"/>
              </a:lnSpc>
            </a:pPr>
          </a:p>
          <a:p>
            <a:pPr algn="l" marL="667434" indent="-333717" lvl="1">
              <a:lnSpc>
                <a:spcPts val="3895"/>
              </a:lnSpc>
              <a:buFont typeface="Arial"/>
              <a:buChar char="•"/>
            </a:pPr>
            <a:r>
              <a:rPr lang="en-US" b="true" sz="3091">
                <a:solidFill>
                  <a:srgbClr val="060644"/>
                </a:solidFill>
                <a:latin typeface="Inter Bold"/>
                <a:ea typeface="Inter Bold"/>
                <a:cs typeface="Inter Bold"/>
                <a:sym typeface="Inter Bold"/>
              </a:rPr>
              <a:t>The services are distributed through conventional channels of 250 branches and also digital channels such as internet banking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70564" y="2447449"/>
            <a:ext cx="3517436" cy="8827794"/>
            <a:chOff x="0" y="0"/>
            <a:chExt cx="926403" cy="23250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6403" cy="2325016"/>
            </a:xfrm>
            <a:custGeom>
              <a:avLst/>
              <a:gdLst/>
              <a:ahLst/>
              <a:cxnLst/>
              <a:rect r="r" b="b" t="t" l="l"/>
              <a:pathLst>
                <a:path h="2325016" w="926403">
                  <a:moveTo>
                    <a:pt x="0" y="0"/>
                  </a:moveTo>
                  <a:lnTo>
                    <a:pt x="926403" y="0"/>
                  </a:lnTo>
                  <a:lnTo>
                    <a:pt x="926403" y="2325016"/>
                  </a:lnTo>
                  <a:lnTo>
                    <a:pt x="0" y="2325016"/>
                  </a:lnTo>
                  <a:close/>
                </a:path>
              </a:pathLst>
            </a:custGeom>
            <a:solidFill>
              <a:srgbClr val="72C3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26403" cy="2363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95721" y="1808797"/>
            <a:ext cx="4208610" cy="7449503"/>
            <a:chOff x="0" y="0"/>
            <a:chExt cx="652024" cy="11541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2024" cy="1154123"/>
            </a:xfrm>
            <a:custGeom>
              <a:avLst/>
              <a:gdLst/>
              <a:ahLst/>
              <a:cxnLst/>
              <a:rect r="r" b="b" t="t" l="l"/>
              <a:pathLst>
                <a:path h="1154123" w="652024">
                  <a:moveTo>
                    <a:pt x="0" y="0"/>
                  </a:moveTo>
                  <a:lnTo>
                    <a:pt x="652024" y="0"/>
                  </a:lnTo>
                  <a:lnTo>
                    <a:pt x="652024" y="1154123"/>
                  </a:lnTo>
                  <a:lnTo>
                    <a:pt x="0" y="1154123"/>
                  </a:lnTo>
                  <a:close/>
                </a:path>
              </a:pathLst>
            </a:custGeom>
            <a:blipFill>
              <a:blip r:embed="rId2"/>
              <a:stretch>
                <a:fillRect l="-8965" t="0" r="-8965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562299" y="-248603"/>
            <a:ext cx="1451402" cy="4114800"/>
          </a:xfrm>
          <a:custGeom>
            <a:avLst/>
            <a:gdLst/>
            <a:ahLst/>
            <a:cxnLst/>
            <a:rect r="r" b="b" t="t" l="l"/>
            <a:pathLst>
              <a:path h="4114800" w="1451402">
                <a:moveTo>
                  <a:pt x="0" y="0"/>
                </a:moveTo>
                <a:lnTo>
                  <a:pt x="1451402" y="0"/>
                </a:lnTo>
                <a:lnTo>
                  <a:pt x="1451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1028700"/>
            <a:ext cx="1028700" cy="3086100"/>
            <a:chOff x="0" y="0"/>
            <a:chExt cx="270933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812800"/>
            </a:xfrm>
            <a:custGeom>
              <a:avLst/>
              <a:gdLst/>
              <a:ahLst/>
              <a:cxnLst/>
              <a:rect r="r" b="b" t="t" l="l"/>
              <a:pathLst>
                <a:path h="81280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2C3C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56097" y="5318296"/>
            <a:ext cx="10964352" cy="1385292"/>
            <a:chOff x="0" y="0"/>
            <a:chExt cx="2887731" cy="3648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87731" cy="364851"/>
            </a:xfrm>
            <a:custGeom>
              <a:avLst/>
              <a:gdLst/>
              <a:ahLst/>
              <a:cxnLst/>
              <a:rect r="r" b="b" t="t" l="l"/>
              <a:pathLst>
                <a:path h="364851" w="2887731">
                  <a:moveTo>
                    <a:pt x="36011" y="0"/>
                  </a:moveTo>
                  <a:lnTo>
                    <a:pt x="2851720" y="0"/>
                  </a:lnTo>
                  <a:cubicBezTo>
                    <a:pt x="2871608" y="0"/>
                    <a:pt x="2887731" y="16123"/>
                    <a:pt x="2887731" y="36011"/>
                  </a:cubicBezTo>
                  <a:lnTo>
                    <a:pt x="2887731" y="328840"/>
                  </a:lnTo>
                  <a:cubicBezTo>
                    <a:pt x="2887731" y="338390"/>
                    <a:pt x="2883937" y="347550"/>
                    <a:pt x="2877183" y="354303"/>
                  </a:cubicBezTo>
                  <a:cubicBezTo>
                    <a:pt x="2870430" y="361057"/>
                    <a:pt x="2861270" y="364851"/>
                    <a:pt x="2851720" y="364851"/>
                  </a:cubicBezTo>
                  <a:lnTo>
                    <a:pt x="36011" y="364851"/>
                  </a:lnTo>
                  <a:cubicBezTo>
                    <a:pt x="26460" y="364851"/>
                    <a:pt x="17301" y="361057"/>
                    <a:pt x="10547" y="354303"/>
                  </a:cubicBezTo>
                  <a:cubicBezTo>
                    <a:pt x="3794" y="347550"/>
                    <a:pt x="0" y="338390"/>
                    <a:pt x="0" y="328840"/>
                  </a:cubicBezTo>
                  <a:lnTo>
                    <a:pt x="0" y="36011"/>
                  </a:lnTo>
                  <a:cubicBezTo>
                    <a:pt x="0" y="16123"/>
                    <a:pt x="16123" y="0"/>
                    <a:pt x="360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2C3C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87731" cy="402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576031" y="1076325"/>
            <a:ext cx="8489853" cy="1044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64"/>
              </a:lnSpc>
            </a:pPr>
            <a:r>
              <a:rPr lang="en-US" sz="7200">
                <a:solidFill>
                  <a:srgbClr val="060644"/>
                </a:solidFill>
                <a:latin typeface="Anton"/>
                <a:ea typeface="Anton"/>
                <a:cs typeface="Anton"/>
                <a:sym typeface="Anton"/>
              </a:rPr>
              <a:t>THE BUSINESS PROBLEM: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6031" y="3323590"/>
            <a:ext cx="10844418" cy="154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2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Amarcord Incorporated, like many financial institutions, faces increasing pressure to detect and report suspicious activity — especially in a landscape where money laundering methods are becoming more sophisticated.</a:t>
            </a:r>
          </a:p>
          <a:p>
            <a:pPr algn="ctr">
              <a:lnSpc>
                <a:spcPts val="308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654250" y="2286046"/>
            <a:ext cx="8411634" cy="51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5"/>
              </a:lnSpc>
              <a:spcBef>
                <a:spcPct val="0"/>
              </a:spcBef>
            </a:pPr>
            <a:r>
              <a:rPr lang="en-US" b="true" sz="300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“When Routine Transactions Raise Red Flags”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24005" y="5391785"/>
            <a:ext cx="10148469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One unusual case raised concern: a swimwear retail account regularly receiving wire transfers exceeding $500,000 — a volume far beyond what would typically be expected for such a business.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15141" y="7476353"/>
            <a:ext cx="10766199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While most customers follow predictable patterns, anomalies like these require deeper analysis. Not every large deposit is suspicious — but some are just suspicious enough to investigate.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99142" y="-15430"/>
            <a:ext cx="542162" cy="10302430"/>
            <a:chOff x="0" y="0"/>
            <a:chExt cx="142792" cy="27133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792" cy="2713397"/>
            </a:xfrm>
            <a:custGeom>
              <a:avLst/>
              <a:gdLst/>
              <a:ahLst/>
              <a:cxnLst/>
              <a:rect r="r" b="b" t="t" l="l"/>
              <a:pathLst>
                <a:path h="2713397" w="142792">
                  <a:moveTo>
                    <a:pt x="0" y="0"/>
                  </a:moveTo>
                  <a:lnTo>
                    <a:pt x="142792" y="0"/>
                  </a:lnTo>
                  <a:lnTo>
                    <a:pt x="142792" y="2713397"/>
                  </a:lnTo>
                  <a:lnTo>
                    <a:pt x="0" y="2713397"/>
                  </a:lnTo>
                  <a:close/>
                </a:path>
              </a:pathLst>
            </a:custGeom>
            <a:solidFill>
              <a:srgbClr val="72C3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2792" cy="2751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562299" y="-399354"/>
            <a:ext cx="1451402" cy="4114800"/>
          </a:xfrm>
          <a:custGeom>
            <a:avLst/>
            <a:gdLst/>
            <a:ahLst/>
            <a:cxnLst/>
            <a:rect r="r" b="b" t="t" l="l"/>
            <a:pathLst>
              <a:path h="4114800" w="1451402">
                <a:moveTo>
                  <a:pt x="0" y="0"/>
                </a:moveTo>
                <a:lnTo>
                  <a:pt x="1451402" y="0"/>
                </a:lnTo>
                <a:lnTo>
                  <a:pt x="1451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1028700"/>
            <a:ext cx="1028700" cy="3086100"/>
            <a:chOff x="0" y="0"/>
            <a:chExt cx="27093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812800"/>
            </a:xfrm>
            <a:custGeom>
              <a:avLst/>
              <a:gdLst/>
              <a:ahLst/>
              <a:cxnLst/>
              <a:rect r="r" b="b" t="t" l="l"/>
              <a:pathLst>
                <a:path h="81280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2C3C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0"/>
            <a:ext cx="6899142" cy="10287000"/>
          </a:xfrm>
          <a:custGeom>
            <a:avLst/>
            <a:gdLst/>
            <a:ahLst/>
            <a:cxnLst/>
            <a:rect r="r" b="b" t="t" l="l"/>
            <a:pathLst>
              <a:path h="10287000" w="6899142">
                <a:moveTo>
                  <a:pt x="0" y="0"/>
                </a:moveTo>
                <a:lnTo>
                  <a:pt x="6899142" y="0"/>
                </a:lnTo>
                <a:lnTo>
                  <a:pt x="68991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552" t="0" r="-2455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064279" y="878056"/>
            <a:ext cx="7526054" cy="283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6635">
                <a:solidFill>
                  <a:srgbClr val="060644"/>
                </a:solidFill>
                <a:latin typeface="Anton"/>
                <a:ea typeface="Anton"/>
                <a:cs typeface="Anton"/>
                <a:sym typeface="Anton"/>
              </a:rPr>
              <a:t>RECENT </a:t>
            </a:r>
          </a:p>
          <a:p>
            <a:pPr algn="l">
              <a:lnSpc>
                <a:spcPts val="7431"/>
              </a:lnSpc>
            </a:pPr>
            <a:r>
              <a:rPr lang="en-US" sz="6635">
                <a:solidFill>
                  <a:srgbClr val="060644"/>
                </a:solidFill>
                <a:latin typeface="Anton"/>
                <a:ea typeface="Anton"/>
                <a:cs typeface="Anton"/>
                <a:sym typeface="Anton"/>
              </a:rPr>
              <a:t>MONEY LAUNDERING  </a:t>
            </a:r>
          </a:p>
          <a:p>
            <a:pPr algn="l">
              <a:lnSpc>
                <a:spcPts val="7431"/>
              </a:lnSpc>
            </a:pPr>
            <a:r>
              <a:rPr lang="en-US" sz="6635">
                <a:solidFill>
                  <a:srgbClr val="060644"/>
                </a:solidFill>
                <a:latin typeface="Anton"/>
                <a:ea typeface="Anton"/>
                <a:cs typeface="Anton"/>
                <a:sym typeface="Anton"/>
              </a:rPr>
              <a:t>SCANDALS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64279" y="4340191"/>
            <a:ext cx="8961435" cy="491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7434" indent="-333717" lvl="1">
              <a:lnSpc>
                <a:spcPts val="4884"/>
              </a:lnSpc>
              <a:buFont typeface="Arial"/>
              <a:buChar char="•"/>
            </a:pPr>
            <a:r>
              <a:rPr lang="en-US" b="true" sz="3091">
                <a:solidFill>
                  <a:srgbClr val="060644"/>
                </a:solidFill>
                <a:latin typeface="Inter Bold"/>
                <a:ea typeface="Inter Bold"/>
                <a:cs typeface="Inter Bold"/>
                <a:sym typeface="Inter Bold"/>
              </a:rPr>
              <a:t> BNP Paribas, Concealing billions of dollars in FATF black-listed countries.</a:t>
            </a:r>
          </a:p>
          <a:p>
            <a:pPr algn="l">
              <a:lnSpc>
                <a:spcPts val="4884"/>
              </a:lnSpc>
            </a:pPr>
          </a:p>
          <a:p>
            <a:pPr algn="l" marL="667434" indent="-333717" lvl="1">
              <a:lnSpc>
                <a:spcPts val="4884"/>
              </a:lnSpc>
              <a:buFont typeface="Arial"/>
              <a:buChar char="•"/>
            </a:pPr>
            <a:r>
              <a:rPr lang="en-US" b="true" sz="3091">
                <a:solidFill>
                  <a:srgbClr val="060644"/>
                </a:solidFill>
                <a:latin typeface="Inter Bold"/>
                <a:ea typeface="Inter Bold"/>
                <a:cs typeface="Inter Bold"/>
                <a:sym typeface="Inter Bold"/>
              </a:rPr>
              <a:t>HSBC, allowing itself to be used for money laundering of drug money </a:t>
            </a:r>
          </a:p>
          <a:p>
            <a:pPr algn="l">
              <a:lnSpc>
                <a:spcPts val="4884"/>
              </a:lnSpc>
            </a:pPr>
          </a:p>
          <a:p>
            <a:pPr algn="l" marL="667434" indent="-333717" lvl="1">
              <a:lnSpc>
                <a:spcPts val="4884"/>
              </a:lnSpc>
              <a:buFont typeface="Arial"/>
              <a:buChar char="•"/>
            </a:pPr>
            <a:r>
              <a:rPr lang="en-US" b="true" sz="3091">
                <a:solidFill>
                  <a:srgbClr val="060644"/>
                </a:solidFill>
                <a:latin typeface="Inter Bold"/>
                <a:ea typeface="Inter Bold"/>
                <a:cs typeface="Inter Bold"/>
                <a:sym typeface="Inter Bold"/>
              </a:rPr>
              <a:t>Barclays, violations of US sanctions for almost a decade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18806" y="0"/>
            <a:ext cx="1575637" cy="5914137"/>
            <a:chOff x="0" y="0"/>
            <a:chExt cx="414983" cy="15576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83" cy="1557633"/>
            </a:xfrm>
            <a:custGeom>
              <a:avLst/>
              <a:gdLst/>
              <a:ahLst/>
              <a:cxnLst/>
              <a:rect r="r" b="b" t="t" l="l"/>
              <a:pathLst>
                <a:path h="1557633" w="414983">
                  <a:moveTo>
                    <a:pt x="0" y="0"/>
                  </a:moveTo>
                  <a:lnTo>
                    <a:pt x="414983" y="0"/>
                  </a:lnTo>
                  <a:lnTo>
                    <a:pt x="414983" y="1557633"/>
                  </a:lnTo>
                  <a:lnTo>
                    <a:pt x="0" y="1557633"/>
                  </a:lnTo>
                  <a:close/>
                </a:path>
              </a:pathLst>
            </a:custGeom>
            <a:solidFill>
              <a:srgbClr val="72C3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983" cy="1595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028700"/>
            <a:ext cx="7106625" cy="9258300"/>
            <a:chOff x="0" y="0"/>
            <a:chExt cx="1101002" cy="14343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1002" cy="1434353"/>
            </a:xfrm>
            <a:custGeom>
              <a:avLst/>
              <a:gdLst/>
              <a:ahLst/>
              <a:cxnLst/>
              <a:rect r="r" b="b" t="t" l="l"/>
              <a:pathLst>
                <a:path h="1434353" w="1101002">
                  <a:moveTo>
                    <a:pt x="0" y="0"/>
                  </a:moveTo>
                  <a:lnTo>
                    <a:pt x="1101002" y="0"/>
                  </a:lnTo>
                  <a:lnTo>
                    <a:pt x="1101002" y="1434353"/>
                  </a:lnTo>
                  <a:lnTo>
                    <a:pt x="0" y="1434353"/>
                  </a:lnTo>
                  <a:close/>
                </a:path>
              </a:pathLst>
            </a:custGeom>
            <a:blipFill>
              <a:blip r:embed="rId2"/>
              <a:stretch>
                <a:fillRect l="-15138" t="0" r="-15138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476776" y="3799522"/>
            <a:ext cx="908552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60644"/>
                </a:solidFill>
                <a:latin typeface="Inter Bold"/>
                <a:ea typeface="Inter Bold"/>
                <a:cs typeface="Inter Bold"/>
                <a:sym typeface="Inter Bold"/>
              </a:rPr>
              <a:t>Rules-based systems often generate too many false positives.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562299" y="-248603"/>
            <a:ext cx="1451402" cy="4114800"/>
          </a:xfrm>
          <a:custGeom>
            <a:avLst/>
            <a:gdLst/>
            <a:ahLst/>
            <a:cxnLst/>
            <a:rect r="r" b="b" t="t" l="l"/>
            <a:pathLst>
              <a:path h="4114800" w="1451402">
                <a:moveTo>
                  <a:pt x="0" y="0"/>
                </a:moveTo>
                <a:lnTo>
                  <a:pt x="1451402" y="0"/>
                </a:lnTo>
                <a:lnTo>
                  <a:pt x="1451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1028700"/>
            <a:ext cx="1028700" cy="3086100"/>
            <a:chOff x="0" y="0"/>
            <a:chExt cx="270933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812800"/>
            </a:xfrm>
            <a:custGeom>
              <a:avLst/>
              <a:gdLst/>
              <a:ahLst/>
              <a:cxnLst/>
              <a:rect r="r" b="b" t="t" l="l"/>
              <a:pathLst>
                <a:path h="81280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2C3C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93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476776" y="800672"/>
            <a:ext cx="6212857" cy="206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64"/>
              </a:lnSpc>
            </a:pPr>
            <a:r>
              <a:rPr lang="en-US" sz="7200">
                <a:solidFill>
                  <a:srgbClr val="060644"/>
                </a:solidFill>
                <a:latin typeface="Anton"/>
                <a:ea typeface="Anton"/>
                <a:cs typeface="Anton"/>
                <a:sym typeface="Anton"/>
              </a:rPr>
              <a:t>WHY TRADITIONAL METHODS FAIL?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73618" y="6044808"/>
            <a:ext cx="829183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60644"/>
                </a:solidFill>
                <a:latin typeface="Inter Bold"/>
                <a:ea typeface="Inter Bold"/>
                <a:cs typeface="Inter Bold"/>
                <a:sym typeface="Inter Bold"/>
              </a:rPr>
              <a:t>Money launderers are getting smarter; our tools need to be smarter too.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476776" y="5914137"/>
            <a:ext cx="9085523" cy="1385292"/>
            <a:chOff x="0" y="0"/>
            <a:chExt cx="2392895" cy="3648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92895" cy="364851"/>
            </a:xfrm>
            <a:custGeom>
              <a:avLst/>
              <a:gdLst/>
              <a:ahLst/>
              <a:cxnLst/>
              <a:rect r="r" b="b" t="t" l="l"/>
              <a:pathLst>
                <a:path h="364851" w="2392895">
                  <a:moveTo>
                    <a:pt x="43458" y="0"/>
                  </a:moveTo>
                  <a:lnTo>
                    <a:pt x="2349437" y="0"/>
                  </a:lnTo>
                  <a:cubicBezTo>
                    <a:pt x="2373438" y="0"/>
                    <a:pt x="2392895" y="19457"/>
                    <a:pt x="2392895" y="43458"/>
                  </a:cubicBezTo>
                  <a:lnTo>
                    <a:pt x="2392895" y="321393"/>
                  </a:lnTo>
                  <a:cubicBezTo>
                    <a:pt x="2392895" y="345394"/>
                    <a:pt x="2373438" y="364851"/>
                    <a:pt x="2349437" y="364851"/>
                  </a:cubicBezTo>
                  <a:lnTo>
                    <a:pt x="43458" y="364851"/>
                  </a:lnTo>
                  <a:cubicBezTo>
                    <a:pt x="31932" y="364851"/>
                    <a:pt x="20878" y="360272"/>
                    <a:pt x="12729" y="352122"/>
                  </a:cubicBezTo>
                  <a:cubicBezTo>
                    <a:pt x="4579" y="343972"/>
                    <a:pt x="0" y="332919"/>
                    <a:pt x="0" y="321393"/>
                  </a:cubicBezTo>
                  <a:lnTo>
                    <a:pt x="0" y="43458"/>
                  </a:lnTo>
                  <a:cubicBezTo>
                    <a:pt x="0" y="31932"/>
                    <a:pt x="4579" y="20878"/>
                    <a:pt x="12729" y="12729"/>
                  </a:cubicBezTo>
                  <a:cubicBezTo>
                    <a:pt x="20878" y="4579"/>
                    <a:pt x="31932" y="0"/>
                    <a:pt x="434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2C3C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392895" cy="402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18806" y="0"/>
            <a:ext cx="1575637" cy="5914137"/>
            <a:chOff x="0" y="0"/>
            <a:chExt cx="414983" cy="15576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83" cy="1557633"/>
            </a:xfrm>
            <a:custGeom>
              <a:avLst/>
              <a:gdLst/>
              <a:ahLst/>
              <a:cxnLst/>
              <a:rect r="r" b="b" t="t" l="l"/>
              <a:pathLst>
                <a:path h="1557633" w="414983">
                  <a:moveTo>
                    <a:pt x="0" y="0"/>
                  </a:moveTo>
                  <a:lnTo>
                    <a:pt x="414983" y="0"/>
                  </a:lnTo>
                  <a:lnTo>
                    <a:pt x="414983" y="1557633"/>
                  </a:lnTo>
                  <a:lnTo>
                    <a:pt x="0" y="1557633"/>
                  </a:lnTo>
                  <a:close/>
                </a:path>
              </a:pathLst>
            </a:custGeom>
            <a:solidFill>
              <a:srgbClr val="72C3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983" cy="1595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028700"/>
            <a:ext cx="7106625" cy="9258300"/>
            <a:chOff x="0" y="0"/>
            <a:chExt cx="1101002" cy="14343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1002" cy="1434353"/>
            </a:xfrm>
            <a:custGeom>
              <a:avLst/>
              <a:gdLst/>
              <a:ahLst/>
              <a:cxnLst/>
              <a:rect r="r" b="b" t="t" l="l"/>
              <a:pathLst>
                <a:path h="1434353" w="1101002">
                  <a:moveTo>
                    <a:pt x="0" y="0"/>
                  </a:moveTo>
                  <a:lnTo>
                    <a:pt x="1101002" y="0"/>
                  </a:lnTo>
                  <a:lnTo>
                    <a:pt x="1101002" y="1434353"/>
                  </a:lnTo>
                  <a:lnTo>
                    <a:pt x="0" y="1434353"/>
                  </a:lnTo>
                  <a:close/>
                </a:path>
              </a:pathLst>
            </a:custGeom>
            <a:blipFill>
              <a:blip r:embed="rId2"/>
              <a:stretch>
                <a:fillRect l="-15138" t="0" r="-15138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562299" y="-248603"/>
            <a:ext cx="1451402" cy="4114800"/>
          </a:xfrm>
          <a:custGeom>
            <a:avLst/>
            <a:gdLst/>
            <a:ahLst/>
            <a:cxnLst/>
            <a:rect r="r" b="b" t="t" l="l"/>
            <a:pathLst>
              <a:path h="4114800" w="1451402">
                <a:moveTo>
                  <a:pt x="0" y="0"/>
                </a:moveTo>
                <a:lnTo>
                  <a:pt x="1451402" y="0"/>
                </a:lnTo>
                <a:lnTo>
                  <a:pt x="1451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1028700"/>
            <a:ext cx="1028700" cy="3086100"/>
            <a:chOff x="0" y="0"/>
            <a:chExt cx="270933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812800"/>
            </a:xfrm>
            <a:custGeom>
              <a:avLst/>
              <a:gdLst/>
              <a:ahLst/>
              <a:cxnLst/>
              <a:rect r="r" b="b" t="t" l="l"/>
              <a:pathLst>
                <a:path h="81280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2C3C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476776" y="282551"/>
            <a:ext cx="8782524" cy="1044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64"/>
              </a:lnSpc>
            </a:pPr>
            <a:r>
              <a:rPr lang="en-US" sz="7200">
                <a:solidFill>
                  <a:srgbClr val="060644"/>
                </a:solidFill>
                <a:latin typeface="Anton"/>
                <a:ea typeface="Anton"/>
                <a:cs typeface="Anton"/>
                <a:sym typeface="Anton"/>
              </a:rPr>
              <a:t>OUR AI-DRIVEN SOLUTION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43191" y="1260578"/>
            <a:ext cx="9564834" cy="1011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8"/>
              </a:lnSpc>
              <a:spcBef>
                <a:spcPct val="0"/>
              </a:spcBef>
            </a:pPr>
            <a:r>
              <a:rPr lang="en-US" sz="3984">
                <a:solidFill>
                  <a:srgbClr val="060644"/>
                </a:solidFill>
                <a:latin typeface="Anton"/>
                <a:ea typeface="Anton"/>
                <a:cs typeface="Anton"/>
                <a:sym typeface="Anton"/>
              </a:rPr>
              <a:t>ISOLATION FOREST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60644"/>
                </a:solidFill>
                <a:latin typeface="Inter"/>
                <a:ea typeface="Inter"/>
                <a:cs typeface="Inter"/>
                <a:sym typeface="Inter"/>
              </a:rPr>
              <a:t>Unsupervised algorithm to flag outliers.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60644"/>
                </a:solidFill>
                <a:latin typeface="Inter"/>
                <a:ea typeface="Inter"/>
                <a:cs typeface="Inter"/>
                <a:sym typeface="Inter"/>
              </a:rPr>
              <a:t>Isolation Forests are a machine learning algorithm that uses classification to detect anomalies and is built based on decision trees. Since there are no pre-defined labels here, it is an unsupervised model.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60644"/>
                </a:solidFill>
                <a:latin typeface="Inter"/>
                <a:ea typeface="Inter"/>
                <a:cs typeface="Inter"/>
                <a:sym typeface="Inter"/>
              </a:rPr>
              <a:t>It isolates anomalies using a multitude of decision trees each distinguishing using a different feature, instead of constructing a normal profile then classifying anomalies based on deviation. The method uses a collection of these trees to calculate anomaly scores for each instance and then uses the average to output a score.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60644"/>
                </a:solidFill>
                <a:latin typeface="Inter"/>
                <a:ea typeface="Inter"/>
                <a:cs typeface="Inter"/>
                <a:sym typeface="Inter"/>
              </a:rPr>
              <a:t>Think of it as: “Who's acting strangely in the group?” without constructing a ‘normal’ profile initially.</a:t>
            </a:r>
          </a:p>
          <a:p>
            <a:pPr algn="l">
              <a:lnSpc>
                <a:spcPts val="5572"/>
              </a:lnSpc>
              <a:spcBef>
                <a:spcPct val="0"/>
              </a:spcBef>
            </a:pPr>
          </a:p>
          <a:p>
            <a:pPr algn="l">
              <a:lnSpc>
                <a:spcPts val="557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52630" y="468411"/>
            <a:ext cx="5692850" cy="5116449"/>
          </a:xfrm>
          <a:custGeom>
            <a:avLst/>
            <a:gdLst/>
            <a:ahLst/>
            <a:cxnLst/>
            <a:rect r="r" b="b" t="t" l="l"/>
            <a:pathLst>
              <a:path h="5116449" w="5692850">
                <a:moveTo>
                  <a:pt x="0" y="0"/>
                </a:moveTo>
                <a:lnTo>
                  <a:pt x="5692850" y="0"/>
                </a:lnTo>
                <a:lnTo>
                  <a:pt x="5692850" y="5116449"/>
                </a:lnTo>
                <a:lnTo>
                  <a:pt x="0" y="511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64938" y="3475163"/>
            <a:ext cx="1561084" cy="3086100"/>
            <a:chOff x="0" y="0"/>
            <a:chExt cx="41115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1150" cy="812800"/>
            </a:xfrm>
            <a:custGeom>
              <a:avLst/>
              <a:gdLst/>
              <a:ahLst/>
              <a:cxnLst/>
              <a:rect r="r" b="b" t="t" l="l"/>
              <a:pathLst>
                <a:path h="812800" w="411150">
                  <a:moveTo>
                    <a:pt x="0" y="0"/>
                  </a:moveTo>
                  <a:lnTo>
                    <a:pt x="411150" y="0"/>
                  </a:lnTo>
                  <a:lnTo>
                    <a:pt x="41115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2C3C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115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573625" y="1028700"/>
            <a:ext cx="1451402" cy="4114800"/>
          </a:xfrm>
          <a:custGeom>
            <a:avLst/>
            <a:gdLst/>
            <a:ahLst/>
            <a:cxnLst/>
            <a:rect r="r" b="b" t="t" l="l"/>
            <a:pathLst>
              <a:path h="4114800" w="1451402">
                <a:moveTo>
                  <a:pt x="0" y="0"/>
                </a:moveTo>
                <a:lnTo>
                  <a:pt x="1451402" y="0"/>
                </a:lnTo>
                <a:lnTo>
                  <a:pt x="1451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1028700"/>
            <a:ext cx="1028700" cy="3086100"/>
            <a:chOff x="0" y="0"/>
            <a:chExt cx="270933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0933" cy="812800"/>
            </a:xfrm>
            <a:custGeom>
              <a:avLst/>
              <a:gdLst/>
              <a:ahLst/>
              <a:cxnLst/>
              <a:rect r="r" b="b" t="t" l="l"/>
              <a:pathLst>
                <a:path h="81280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2C3C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093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2296744"/>
            <a:ext cx="11998424" cy="734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1"/>
              </a:lnSpc>
            </a:pPr>
          </a:p>
          <a:p>
            <a:pPr algn="l" marL="471527" indent="-235763" lvl="1">
              <a:lnSpc>
                <a:spcPts val="3057"/>
              </a:lnSpc>
              <a:buFont typeface="Arial"/>
              <a:buChar char="•"/>
            </a:pPr>
            <a:r>
              <a:rPr lang="en-US" b="true" sz="218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It is a classification algorithm made up on a multitude of different decision trees.</a:t>
            </a:r>
          </a:p>
          <a:p>
            <a:pPr algn="l">
              <a:lnSpc>
                <a:spcPts val="3057"/>
              </a:lnSpc>
            </a:pPr>
          </a:p>
          <a:p>
            <a:pPr algn="l" marL="471527" indent="-235763" lvl="1">
              <a:lnSpc>
                <a:spcPts val="3057"/>
              </a:lnSpc>
              <a:buFont typeface="Arial"/>
              <a:buChar char="•"/>
            </a:pPr>
            <a:r>
              <a:rPr lang="en-US" b="true" sz="218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From the given set of features, it randomly selects one and then using given directions randomly selects a min and max value of the feature. </a:t>
            </a:r>
          </a:p>
          <a:p>
            <a:pPr algn="l">
              <a:lnSpc>
                <a:spcPts val="3057"/>
              </a:lnSpc>
            </a:pPr>
          </a:p>
          <a:p>
            <a:pPr algn="l" marL="471527" indent="-235763" lvl="1">
              <a:lnSpc>
                <a:spcPts val="3057"/>
              </a:lnSpc>
              <a:buFont typeface="Arial"/>
              <a:buChar char="•"/>
            </a:pPr>
            <a:r>
              <a:rPr lang="en-US" b="true" sz="218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Isolation forest works on the principle that during the random partitioning of features, the ANOMALOUS data points will produce shorter stems as they will be easier to isolate.</a:t>
            </a:r>
          </a:p>
          <a:p>
            <a:pPr algn="l">
              <a:lnSpc>
                <a:spcPts val="3057"/>
              </a:lnSpc>
            </a:pPr>
          </a:p>
          <a:p>
            <a:pPr algn="l" marL="471527" indent="-235763" lvl="1">
              <a:lnSpc>
                <a:spcPts val="3057"/>
              </a:lnSpc>
              <a:buFont typeface="Arial"/>
              <a:buChar char="•"/>
            </a:pPr>
            <a:r>
              <a:rPr lang="en-US" b="true" sz="218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Within a few random partitions, the anomalies will be able to distinguish themselves from the “normal” data points</a:t>
            </a:r>
          </a:p>
          <a:p>
            <a:pPr algn="l">
              <a:lnSpc>
                <a:spcPts val="3057"/>
              </a:lnSpc>
            </a:pPr>
          </a:p>
          <a:p>
            <a:pPr algn="l" marL="471527" indent="-235763" lvl="1">
              <a:lnSpc>
                <a:spcPts val="3057"/>
              </a:lnSpc>
              <a:buFont typeface="Arial"/>
              <a:buChar char="•"/>
            </a:pPr>
            <a:r>
              <a:rPr lang="en-US" b="true" sz="218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This process of creating new leaves is repeated until each data point is isolated from the other in a separate leaf within the decision tree.</a:t>
            </a:r>
          </a:p>
          <a:p>
            <a:pPr algn="l">
              <a:lnSpc>
                <a:spcPts val="3057"/>
              </a:lnSpc>
            </a:pPr>
          </a:p>
          <a:p>
            <a:pPr algn="l" marL="471527" indent="-235763" lvl="1">
              <a:lnSpc>
                <a:spcPts val="3057"/>
              </a:lnSpc>
              <a:buFont typeface="Arial"/>
              <a:buChar char="•"/>
            </a:pPr>
            <a:r>
              <a:rPr lang="en-US" b="true" sz="218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anomaly score use reported as an average of scores received from each tree</a:t>
            </a:r>
          </a:p>
          <a:p>
            <a:pPr algn="l">
              <a:lnSpc>
                <a:spcPts val="3057"/>
              </a:lnSpc>
            </a:pPr>
            <a:r>
              <a:rPr lang="en-US" b="true" sz="218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  <a:p>
            <a:pPr algn="l">
              <a:lnSpc>
                <a:spcPts val="3057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176961" y="7308029"/>
            <a:ext cx="5122366" cy="2843911"/>
          </a:xfrm>
          <a:custGeom>
            <a:avLst/>
            <a:gdLst/>
            <a:ahLst/>
            <a:cxnLst/>
            <a:rect r="r" b="b" t="t" l="l"/>
            <a:pathLst>
              <a:path h="2843911" w="5122366">
                <a:moveTo>
                  <a:pt x="0" y="0"/>
                </a:moveTo>
                <a:lnTo>
                  <a:pt x="5122365" y="0"/>
                </a:lnTo>
                <a:lnTo>
                  <a:pt x="5122365" y="2843911"/>
                </a:lnTo>
                <a:lnTo>
                  <a:pt x="0" y="2843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90446" y="1076325"/>
            <a:ext cx="9753716" cy="1044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64"/>
              </a:lnSpc>
            </a:pPr>
            <a:r>
              <a:rPr lang="en-US" sz="7200">
                <a:solidFill>
                  <a:srgbClr val="060644"/>
                </a:solidFill>
                <a:latin typeface="Anton"/>
                <a:ea typeface="Anton"/>
                <a:cs typeface="Anton"/>
                <a:sym typeface="Anton"/>
              </a:rPr>
              <a:t>ISOLATION FOREST IN THEORY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734" y="211870"/>
            <a:ext cx="4189755" cy="3107145"/>
          </a:xfrm>
          <a:custGeom>
            <a:avLst/>
            <a:gdLst/>
            <a:ahLst/>
            <a:cxnLst/>
            <a:rect r="r" b="b" t="t" l="l"/>
            <a:pathLst>
              <a:path h="3107145" w="4189755">
                <a:moveTo>
                  <a:pt x="0" y="0"/>
                </a:moveTo>
                <a:lnTo>
                  <a:pt x="4189755" y="0"/>
                </a:lnTo>
                <a:lnTo>
                  <a:pt x="4189755" y="3107145"/>
                </a:lnTo>
                <a:lnTo>
                  <a:pt x="0" y="310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1" t="0" r="-44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510946"/>
            <a:ext cx="3817693" cy="3480432"/>
          </a:xfrm>
          <a:custGeom>
            <a:avLst/>
            <a:gdLst/>
            <a:ahLst/>
            <a:cxnLst/>
            <a:rect r="r" b="b" t="t" l="l"/>
            <a:pathLst>
              <a:path h="3480432" w="3817693">
                <a:moveTo>
                  <a:pt x="0" y="0"/>
                </a:moveTo>
                <a:lnTo>
                  <a:pt x="3817693" y="0"/>
                </a:lnTo>
                <a:lnTo>
                  <a:pt x="3817693" y="3480432"/>
                </a:lnTo>
                <a:lnTo>
                  <a:pt x="0" y="3480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32" r="0" b="-83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367" y="7181878"/>
            <a:ext cx="4501694" cy="3355808"/>
          </a:xfrm>
          <a:custGeom>
            <a:avLst/>
            <a:gdLst/>
            <a:ahLst/>
            <a:cxnLst/>
            <a:rect r="r" b="b" t="t" l="l"/>
            <a:pathLst>
              <a:path h="3355808" w="4501694">
                <a:moveTo>
                  <a:pt x="0" y="0"/>
                </a:moveTo>
                <a:lnTo>
                  <a:pt x="4501694" y="0"/>
                </a:lnTo>
                <a:lnTo>
                  <a:pt x="4501694" y="3355808"/>
                </a:lnTo>
                <a:lnTo>
                  <a:pt x="0" y="3355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4644428" cy="3319015"/>
            <a:chOff x="0" y="0"/>
            <a:chExt cx="1223224" cy="8741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3224" cy="874144"/>
            </a:xfrm>
            <a:custGeom>
              <a:avLst/>
              <a:gdLst/>
              <a:ahLst/>
              <a:cxnLst/>
              <a:rect r="r" b="b" t="t" l="l"/>
              <a:pathLst>
                <a:path h="874144" w="1223224">
                  <a:moveTo>
                    <a:pt x="0" y="0"/>
                  </a:moveTo>
                  <a:lnTo>
                    <a:pt x="1223224" y="0"/>
                  </a:lnTo>
                  <a:lnTo>
                    <a:pt x="1223224" y="874144"/>
                  </a:lnTo>
                  <a:lnTo>
                    <a:pt x="0" y="8741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23224" cy="912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654193" y="1183665"/>
            <a:ext cx="7890472" cy="820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2"/>
              </a:lnSpc>
              <a:spcBef>
                <a:spcPct val="0"/>
              </a:spcBef>
            </a:pPr>
            <a:r>
              <a:rPr lang="en-US" sz="23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SUPPOSE WE HAVE A RANDOM SELECTION OF DATA POINTS AS SUCH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96690" y="4820285"/>
            <a:ext cx="7248424" cy="823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8"/>
              </a:lnSpc>
            </a:pPr>
            <a:r>
              <a:rPr lang="en-US" sz="24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ALGORITHM SELECTS A RANDOM FEATURES</a:t>
            </a:r>
          </a:p>
          <a:p>
            <a:pPr algn="ctr">
              <a:lnSpc>
                <a:spcPts val="3378"/>
              </a:lnSpc>
              <a:spcBef>
                <a:spcPct val="0"/>
              </a:spcBef>
            </a:pPr>
            <a:r>
              <a:rPr lang="en-US" sz="24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 SPLITS THE DATA ACCORDINGLY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50366" y="8198640"/>
            <a:ext cx="11615726" cy="77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2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REPRESENTED IN A CLASSIFICATION TREE, THIS IS WHAT IT WOULD LOOK LIKE, 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22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ANOMALY IN ONE RIGHT NODE AND THE REST OF THE POINTS IN THE LEFT LEAF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3319015"/>
            <a:ext cx="4644428" cy="3672362"/>
            <a:chOff x="0" y="0"/>
            <a:chExt cx="1223224" cy="9672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23224" cy="967207"/>
            </a:xfrm>
            <a:custGeom>
              <a:avLst/>
              <a:gdLst/>
              <a:ahLst/>
              <a:cxnLst/>
              <a:rect r="r" b="b" t="t" l="l"/>
              <a:pathLst>
                <a:path h="967207" w="1223224">
                  <a:moveTo>
                    <a:pt x="0" y="0"/>
                  </a:moveTo>
                  <a:lnTo>
                    <a:pt x="1223224" y="0"/>
                  </a:lnTo>
                  <a:lnTo>
                    <a:pt x="1223224" y="967207"/>
                  </a:lnTo>
                  <a:lnTo>
                    <a:pt x="0" y="967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23224" cy="1005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6991378"/>
            <a:ext cx="4644428" cy="3672362"/>
            <a:chOff x="0" y="0"/>
            <a:chExt cx="1223224" cy="96720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23224" cy="967207"/>
            </a:xfrm>
            <a:custGeom>
              <a:avLst/>
              <a:gdLst/>
              <a:ahLst/>
              <a:cxnLst/>
              <a:rect r="r" b="b" t="t" l="l"/>
              <a:pathLst>
                <a:path h="967207" w="1223224">
                  <a:moveTo>
                    <a:pt x="0" y="0"/>
                  </a:moveTo>
                  <a:lnTo>
                    <a:pt x="1223224" y="0"/>
                  </a:lnTo>
                  <a:lnTo>
                    <a:pt x="1223224" y="967207"/>
                  </a:lnTo>
                  <a:lnTo>
                    <a:pt x="0" y="967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23224" cy="1005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067442" y="-95250"/>
            <a:ext cx="5300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734" y="3415696"/>
            <a:ext cx="55006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00635" y="6896128"/>
            <a:ext cx="57242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DAGkINHI67E</dc:identifier>
  <dcterms:modified xsi:type="dcterms:W3CDTF">2011-08-01T06:04:30Z</dcterms:modified>
  <cp:revision>1</cp:revision>
  <dc:title>AMarcord</dc:title>
</cp:coreProperties>
</file>